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9" r:id="rId4"/>
    <p:sldId id="262" r:id="rId5"/>
    <p:sldId id="258" r:id="rId6"/>
    <p:sldId id="261" r:id="rId7"/>
    <p:sldId id="263" r:id="rId8"/>
    <p:sldId id="265" r:id="rId9"/>
    <p:sldId id="266" r:id="rId10"/>
    <p:sldId id="267" r:id="rId11"/>
    <p:sldId id="269" r:id="rId12"/>
    <p:sldId id="260" r:id="rId13"/>
    <p:sldId id="268" r:id="rId14"/>
    <p:sldId id="271" r:id="rId15"/>
    <p:sldId id="270" r:id="rId16"/>
    <p:sldId id="272" r:id="rId17"/>
    <p:sldId id="273" r:id="rId18"/>
    <p:sldId id="274" r:id="rId19"/>
    <p:sldId id="26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3F81F4E-0982-4587-BDFA-84B54506B1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876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E412CD7-6208-4B60-9AF0-CE332BB65A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2270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5EA05D7-5BBC-4C65-8F88-8ADD28868A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8624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3CF04A-CF8B-422D-B8AC-A637853323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77149B-85B3-494A-AA8A-346B23E586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170B9B-B9A2-45B7-9269-2258DAD5B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F64144-90E1-4DAA-B328-439B21352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A8B699-5F3F-49D8-BF61-2FA2E6864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F81F4E-0982-4587-BDFA-84B54506B1C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3265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15D327-268D-4608-A8CD-C6BDD3AFB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04D9BE-555C-4FB9-8191-68991FB3F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9A97DB-D2B0-4882-B388-1EFE999FC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FDA54E-5946-4A91-8052-D44A1FCAB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BC941B-A27A-4A78-97BA-D6AF2745D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932C25-2218-45A7-91C5-B9CDCB7750B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2995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926E88-F057-41FC-9645-2AC67A030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4AB94D-D069-489A-AC48-A12A10BC9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3D3CEB-930E-4A2D-A57E-8AE184FBE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215958-7B2B-4CC7-8087-1CD3EB14F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6F732A-E1B0-46D0-87A3-EC38836ED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AE0E4-C3AA-47EF-BC77-07E4DE35C85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0736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311197-3F7A-460A-9BC6-62B16662D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5A9865-A51C-4268-8480-9C0B6104F3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C7DB606-3F8B-429C-8E07-A0ACFC7BDE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3D5475E-8498-4D33-94C4-53B185DF9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AFB1D7-2A2B-4B28-8B90-E34EF441E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EF41B27-37E3-4033-88B7-D4815B770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6E953-B566-4DAC-B9B1-4BB6DFC4B4D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5176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417EA7-11A3-44EE-A4AC-DD097DC18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F66F5F-5E8B-4E0E-AA35-06BCDFB517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9A825CF-3285-4408-9FBD-47020E802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BA0705D-B998-4BD0-A5C6-848D07A334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094506E-B0D2-4862-BF2A-A762494921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D1BAFFA-55A9-4460-9F5C-9DFE8277C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0A8A1A8-1408-46FD-8250-8FFBC5EC8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04598A8-5D42-4DBF-8313-E9B0E1A37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7C878-09FA-4F33-8C24-B8CD2848FDA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0944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202E1A-5B31-45D5-8786-4A7A79812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743781F-910E-41F7-AF3E-B1C23DAD0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FF80A92-A725-4F6E-BBD2-64B87CA9A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6AD3D64-FBB6-4095-BE9D-664ACC689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632FD-E6BC-4FC6-9FBA-56392BBF1F2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1885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4CA141E-0460-468B-A2B3-0D3F2A136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A99194B-4DD4-4ABE-B038-B4A659200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15E8CB8-B623-49C5-A361-2FFA43A2B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A3C9B2-5272-410F-85C1-9949BB23BF5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9027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475B95-5C3E-46F7-AC64-9575C3D20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C641F0-C353-42F8-8A2F-3BCD4A27B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7A2DAA6-A32D-4ED4-9F3B-37B093413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184CE8-E357-4041-91F3-E5B1A014F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4BCE50-D7F2-48C3-B602-FEBEA0524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472F12-4626-468B-A57A-7EBFB5293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8217D7-DDCA-4CCD-9CD0-90854D46EE4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8489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E932C25-2218-45A7-91C5-B9CDCB7750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15908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8A8EB-0604-4550-B60A-B158817EF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E26D449-3082-4235-945B-77619ABC5A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2BE546-05AF-4827-960B-1C976C1944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0F28ECB-1991-40C6-86CD-CD84ED25C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6B3A17-CCE7-41A4-A304-E6D42E5A8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B15A13-C7F2-4255-A31D-1C5596658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CA7145-7F3D-4DA6-A8D3-FD5E75D90FC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6143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F72B91-CE61-4A04-98A1-38B882298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88D79BA-DA40-4902-86EC-C54703BF0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CC55D7-BDF4-439F-A5AC-94C1BCB71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AFE840-7B7E-4F3D-AC6B-A3913097F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73A0D8-B809-4758-A5B3-D42B8502A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412CD7-6208-4B60-9AF0-CE332BB65AE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74322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D1D652B-DC2A-4CAC-925C-0CF7EA1138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A4F91F-A2D2-442D-B534-83FC7E8A6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7D5930-753D-4B7D-99AD-FD2BD9100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7B7122-D32B-4E79-A816-FE443ABF8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6B4A1D-5488-4572-9993-1C3DFA972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A05D7-5BBC-4C65-8F88-8ADD28868AB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3204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25AE0E4-C3AA-47EF-BC77-07E4DE35C8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1722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0F6E953-B566-4DAC-B9B1-4BB6DFC4B4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5232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B57C878-09FA-4F33-8C24-B8CD2848FD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6396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C3632FD-E6BC-4FC6-9FBA-56392BBF1F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3719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BA3C9B2-5272-410F-85C1-9949BB23BF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972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98217D7-DDCA-4CCD-9CD0-90854D46EE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7499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ACA7145-7F3D-4DA6-A8D3-FD5E75D90F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8274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A7A39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4A7F83-A1BB-44FD-85C9-D131BF9C883F}" type="slidenum">
              <a:rPr lang="ru-RU" altLang="ru-RU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72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62586D-1155-4CE9-81FE-277DEADCE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0CEC51-FB5F-41C4-8B0A-5AEDFE73D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E125AF-3D4F-450E-8736-9FBA4D1501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B6609B-B9E5-450A-B14B-9084666916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32CCE3-A1A8-44A0-8999-7C24F8DD0A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4A7F83-A1BB-44FD-85C9-D131BF9C883F}" type="slidenum">
              <a:rPr lang="ru-RU" alt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008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doshped.ru/upload/iblock/b50/b50e82512f37ba5b4ca8df280bf15531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04800"/>
            <a:ext cx="7848600" cy="1981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endParaRPr lang="ru-RU" sz="48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4600" y="4648200"/>
            <a:ext cx="6400800" cy="1752600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Вакуленко Любовь Сергеевна,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кандидат педагогических наук, доцент,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методист, преподаватель ГБПОУ "Педагогический колледж № 4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Санкт-Петербурга"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81050" y="1371600"/>
            <a:ext cx="7848600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ru-RU" sz="3600" kern="0" dirty="0">
                <a:solidFill>
                  <a:srgbClr val="00B050"/>
                </a:solidFill>
              </a:rPr>
              <a:t>Организация системы наставничества (из опыта работы ПК №4 СПб)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B9A420-A399-4A9A-A9E6-AA00C2347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1" y="3927682"/>
            <a:ext cx="2545482" cy="246133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C09CF61-B7FA-4D5A-A706-F395FDE1F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1016" y="457201"/>
            <a:ext cx="1326225" cy="131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0485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8BC841-7E22-4DAC-8F27-4D9495DE3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Тематика наставничества (примеры)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821310-86B9-494F-AB0C-F78817C5E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Методическое сопровождение в реализации дисциплины ОД.07 Обществознание</a:t>
            </a:r>
          </a:p>
          <a:p>
            <a:r>
              <a:rPr lang="ru-RU" dirty="0"/>
              <a:t>Методическое сопровождение в реализации МДК 01.04 ТОНКМ с методикой преподавания</a:t>
            </a:r>
          </a:p>
          <a:p>
            <a:r>
              <a:rPr lang="ru-RU" dirty="0"/>
              <a:t>Специфика подготовки методических материалов для студентов по дисциплинам общеобразовательного цикла в условиях дистанционного обучения.</a:t>
            </a:r>
          </a:p>
          <a:p>
            <a:r>
              <a:rPr lang="ru-RU" dirty="0"/>
              <a:t>Знакомство с деятельностью классного руководителя (куратора)</a:t>
            </a:r>
          </a:p>
          <a:p>
            <a:r>
              <a:rPr lang="ru-RU" dirty="0"/>
              <a:t>Организация и проведение педагогической практики по специальности «Дошкольное образование» </a:t>
            </a:r>
          </a:p>
          <a:p>
            <a:r>
              <a:rPr lang="ru-RU" dirty="0"/>
              <a:t>Внеклассная работа на уроках литературы со студентами 1 курса </a:t>
            </a:r>
          </a:p>
        </p:txBody>
      </p:sp>
    </p:spTree>
    <p:extLst>
      <p:ext uri="{BB962C8B-B14F-4D97-AF65-F5344CB8AC3E}">
        <p14:creationId xmlns:p14="http://schemas.microsoft.com/office/powerpoint/2010/main" val="866930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E7772A-8BD9-49FC-8597-7DA828469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Документы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98D6DA-4B96-4CF0-B806-723E2A0AE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71727"/>
          </a:xfrm>
        </p:spPr>
        <p:txBody>
          <a:bodyPr/>
          <a:lstStyle/>
          <a:p>
            <a:r>
              <a:rPr lang="ru-RU" dirty="0"/>
              <a:t>План наставника</a:t>
            </a:r>
          </a:p>
          <a:p>
            <a:r>
              <a:rPr lang="ru-RU" dirty="0"/>
              <a:t>Приказ о наставничестве</a:t>
            </a:r>
          </a:p>
          <a:p>
            <a:r>
              <a:rPr lang="ru-RU" dirty="0"/>
              <a:t>График открытых мероприятий на учебный год</a:t>
            </a:r>
          </a:p>
          <a:p>
            <a:r>
              <a:rPr lang="ru-RU" dirty="0"/>
              <a:t>Отчет о посещении открытого мероприятия</a:t>
            </a:r>
          </a:p>
          <a:p>
            <a:r>
              <a:rPr lang="ru-RU" dirty="0"/>
              <a:t>Отчеты наставника и стажера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F6C862-C730-47B3-9991-464C6A165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3830394"/>
            <a:ext cx="4355976" cy="290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850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E8BEC095-6570-42D8-8205-93B2AF4872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9712" y="328594"/>
            <a:ext cx="4809464" cy="6529406"/>
          </a:xfrm>
        </p:spPr>
      </p:pic>
    </p:spTree>
    <p:extLst>
      <p:ext uri="{BB962C8B-B14F-4D97-AF65-F5344CB8AC3E}">
        <p14:creationId xmlns:p14="http://schemas.microsoft.com/office/powerpoint/2010/main" val="3545208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1D0892-F222-4951-80CF-C1015EE2E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637" y="0"/>
            <a:ext cx="50387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616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990DE6-322D-4A16-9501-6EA657260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" y="523875"/>
            <a:ext cx="6972300" cy="5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246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F3F47A66-68BC-43DA-BB60-319DD5881CA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4066" y="908050"/>
            <a:ext cx="4257542" cy="5268913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1D482B2A-2DC8-4EBB-AC68-65709F3D1F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76056" y="332656"/>
            <a:ext cx="3096344" cy="6451370"/>
          </a:xfrm>
        </p:spPr>
      </p:pic>
    </p:spTree>
    <p:extLst>
      <p:ext uri="{BB962C8B-B14F-4D97-AF65-F5344CB8AC3E}">
        <p14:creationId xmlns:p14="http://schemas.microsoft.com/office/powerpoint/2010/main" val="2594017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29B665-00DF-436A-9214-1A8A841B0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897" y="0"/>
            <a:ext cx="48562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04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D72E37-BF77-47BA-9699-1A0DA88BF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980" y="0"/>
            <a:ext cx="79180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26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4021D8-F286-4190-8E6C-038EFE7A8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15602"/>
          </a:xfrm>
        </p:spPr>
        <p:txBody>
          <a:bodyPr/>
          <a:lstStyle/>
          <a:p>
            <a:pPr algn="ctr"/>
            <a:r>
              <a:rPr lang="ru-RU" b="1" dirty="0"/>
              <a:t>Вывод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4C95DC-568A-455D-A329-D15AC470B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коллективе, где грамотно построена система наставничества, есть поощрение взаимопомощи, творческих начинаний, начинающий педагог быстро и безболезненно адаптируется к новым условиям работы.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40EBB0-FB55-45F2-BF22-5053251A1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3591074"/>
            <a:ext cx="4067944" cy="29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291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125D8E-A93A-4BFA-8E9B-3E266E13A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Из прежнего опыта работы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3ACA00CC-26A5-4508-A4E8-46284374647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3528" y="1484784"/>
            <a:ext cx="3886200" cy="2729508"/>
          </a:xfrm>
        </p:spPr>
      </p:pic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A66A17DD-3640-4500-B59B-5E24FDCF2E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45700" y="1825625"/>
            <a:ext cx="3053099" cy="435133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D3E8B2-E944-42AF-9C14-73C14D4128DA}"/>
              </a:ext>
            </a:extLst>
          </p:cNvPr>
          <p:cNvSpPr txBox="1"/>
          <p:nvPr/>
        </p:nvSpPr>
        <p:spPr>
          <a:xfrm>
            <a:off x="70736" y="450912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https://doshped.ru/upload/iblock/b50/b50e82512f37ba5b4ca8df280bf15531.pdf</a:t>
            </a:r>
            <a:r>
              <a:rPr lang="ru-RU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04FEF7-84D2-4B27-864A-E5763FA95771}"/>
              </a:ext>
            </a:extLst>
          </p:cNvPr>
          <p:cNvSpPr txBox="1"/>
          <p:nvPr/>
        </p:nvSpPr>
        <p:spPr>
          <a:xfrm>
            <a:off x="70736" y="545027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Дошкольная педагогика. 2018. № 1. С.56-60</a:t>
            </a:r>
          </a:p>
        </p:txBody>
      </p:sp>
    </p:spTree>
    <p:extLst>
      <p:ext uri="{BB962C8B-B14F-4D97-AF65-F5344CB8AC3E}">
        <p14:creationId xmlns:p14="http://schemas.microsoft.com/office/powerpoint/2010/main" val="1165923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46A432-E089-4974-AB25-B207B0454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Корпоративное обучение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73DB58A-8A14-44B5-AC8C-3432761346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«внутренняя школа»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294A531D-2FD4-4AC3-971B-33D1ECDE6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3006725"/>
            <a:ext cx="3868340" cy="3182937"/>
          </a:xfrm>
        </p:spPr>
        <p:txBody>
          <a:bodyPr/>
          <a:lstStyle/>
          <a:p>
            <a:r>
              <a:rPr lang="ru-RU" dirty="0"/>
              <a:t>советы и рекомендации наставника на своем рабочем месте, индивидуальный способ обучения, передача личного опыта и наблюдений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FD6E7F17-B363-452A-95F2-778CBFA270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«внешняя школа»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5E18D894-35A4-4030-9E79-8CA883A78F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3068959"/>
            <a:ext cx="3887391" cy="1872209"/>
          </a:xfrm>
        </p:spPr>
        <p:txBody>
          <a:bodyPr/>
          <a:lstStyle/>
          <a:p>
            <a:r>
              <a:rPr lang="ru-RU" dirty="0"/>
              <a:t>обучение в формате тренингов, семинаров или лекций, проводимых собственными или приглашенными специалистами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6E5FC66-0549-4D30-903C-76A8D3862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4990504"/>
            <a:ext cx="1700808" cy="17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672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6151724-C556-4549-AD1A-AC8C6DF35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В каких случаях нужен наставник?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F96CBD75-82C7-46E9-B4DE-E3678EA34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u="sng" dirty="0"/>
              <a:t>Традиционная трактовка: </a:t>
            </a:r>
            <a:r>
              <a:rPr lang="ru-RU" sz="2800" dirty="0"/>
              <a:t>Наставничество предполагает индивидуальную работу с молодыми (до 30 лет) и начинающими (после 30 лет) педагогическими работниками, не имеющими трудового стажа педагогической деятельности в ОО или имеющими трудовой стаж не более 3 лет.</a:t>
            </a:r>
          </a:p>
          <a:p>
            <a:r>
              <a:rPr lang="ru-RU" sz="2800" u="sng" dirty="0"/>
              <a:t>Опыт ПК №4 СПб: </a:t>
            </a:r>
            <a:r>
              <a:rPr lang="ru-RU" sz="2800" dirty="0"/>
              <a:t>помимо молодых специалистов, наставник нужен преподавателям, не имеющим опыта (преподавания конкретной дисциплины, деятельности в определенной области).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028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47AE8E-BABC-4589-AFA2-06DB16C85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Положительные стороны наставничества</a:t>
            </a:r>
          </a:p>
        </p:txBody>
      </p:sp>
      <p:graphicFrame>
        <p:nvGraphicFramePr>
          <p:cNvPr id="10" name="Таблица 10">
            <a:extLst>
              <a:ext uri="{FF2B5EF4-FFF2-40B4-BE49-F238E27FC236}">
                <a16:creationId xmlns:a16="http://schemas.microsoft.com/office/drawing/2014/main" id="{8241E992-2897-4EAD-B42F-7977C04DE8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1548127"/>
              </p:ext>
            </p:extLst>
          </p:nvPr>
        </p:nvGraphicFramePr>
        <p:xfrm>
          <a:off x="179512" y="1556792"/>
          <a:ext cx="8784975" cy="5324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325">
                  <a:extLst>
                    <a:ext uri="{9D8B030D-6E8A-4147-A177-3AD203B41FA5}">
                      <a16:colId xmlns:a16="http://schemas.microsoft.com/office/drawing/2014/main" val="4107298320"/>
                    </a:ext>
                  </a:extLst>
                </a:gridCol>
                <a:gridCol w="2928325">
                  <a:extLst>
                    <a:ext uri="{9D8B030D-6E8A-4147-A177-3AD203B41FA5}">
                      <a16:colId xmlns:a16="http://schemas.microsoft.com/office/drawing/2014/main" val="3434901358"/>
                    </a:ext>
                  </a:extLst>
                </a:gridCol>
                <a:gridCol w="2928325">
                  <a:extLst>
                    <a:ext uri="{9D8B030D-6E8A-4147-A177-3AD203B41FA5}">
                      <a16:colId xmlns:a16="http://schemas.microsoft.com/office/drawing/2014/main" val="4079466792"/>
                    </a:ext>
                  </a:extLst>
                </a:gridCol>
              </a:tblGrid>
              <a:tr h="157525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Для администрации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Для стажера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Для наставника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130005"/>
                  </a:ext>
                </a:extLst>
              </a:tr>
              <a:tr h="3340491">
                <a:tc>
                  <a:txBody>
                    <a:bodyPr/>
                    <a:lstStyle/>
                    <a:p>
                      <a:r>
                        <a:rPr lang="ru-RU" sz="2000" dirty="0"/>
                        <a:t>Позволяет практически «воспитывать» кадры со специфическими знаниями и навыками, актуальными в данный момент и с учетом контингента обучающихся и специфика преподаваемой дисциплины.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Возможность получить поддержку опытного сотрудника, укрепить уверенность в собственной состоятельности и профессиональной компетентности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Позволяет передать свой педагогический опыт, поделиться персональными приемами непосредственно с начинающим (или не умеющим опыта преподавания дисциплины) специалистом</a:t>
                      </a:r>
                    </a:p>
                    <a:p>
                      <a:r>
                        <a:rPr lang="ru-RU" sz="2000" i="1" dirty="0"/>
                        <a:t>+ баллы к аттестации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2890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8133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139C7-CD73-4111-85CF-5511D99C6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Показатели эффективности работы наставника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33FC3E-01B0-416C-9B46-DFF420A2B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своевременное и качественное выполнение поставленных перед молодым педагогом в период наставничества задач.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D662A7-6BAA-4464-8B98-AD732A3CE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3879397"/>
            <a:ext cx="4465315" cy="297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63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C2DC40-266E-4EAD-A686-4308CED92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Критерии к отбору наставника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716603-6EBF-4416-88E2-F769CB85E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/>
          <a:lstStyle/>
          <a:p>
            <a:r>
              <a:rPr lang="ru-RU" sz="2800" dirty="0"/>
              <a:t>является профессионалом в педагогической деятельности;</a:t>
            </a:r>
          </a:p>
          <a:p>
            <a:r>
              <a:rPr lang="ru-RU" sz="2800" dirty="0"/>
              <a:t>обладает коммуникативными навыками и гибкостью в общении;</a:t>
            </a:r>
          </a:p>
          <a:p>
            <a:r>
              <a:rPr lang="ru-RU" sz="2800" dirty="0"/>
              <a:t>имеет стабильные показатели в работе,, стаж педагогической работы не менее 3 лет; первую или высшую квалификационную категорию;</a:t>
            </a:r>
          </a:p>
          <a:p>
            <a:r>
              <a:rPr lang="ru-RU" sz="2800" u="sng" dirty="0"/>
              <a:t>желает стать наставником.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5287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D1AA4A-0475-4F4F-86AB-61DFE73B1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Как подбирается наставник?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9D62FE-278F-4127-9657-0948CA246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71727"/>
          </a:xfrm>
        </p:spPr>
        <p:txBody>
          <a:bodyPr>
            <a:normAutofit/>
          </a:bodyPr>
          <a:lstStyle/>
          <a:p>
            <a:r>
              <a:rPr lang="ru-RU" sz="3600" dirty="0"/>
              <a:t>Вопрос решается между педагогами самостоятельно.</a:t>
            </a:r>
          </a:p>
          <a:p>
            <a:r>
              <a:rPr lang="ru-RU" sz="3600" dirty="0"/>
              <a:t>По рекомендации методической службы колледжа.</a:t>
            </a:r>
          </a:p>
        </p:txBody>
      </p:sp>
    </p:spTree>
    <p:extLst>
      <p:ext uri="{BB962C8B-B14F-4D97-AF65-F5344CB8AC3E}">
        <p14:creationId xmlns:p14="http://schemas.microsoft.com/office/powerpoint/2010/main" val="962646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02B907-CF38-4B9A-8DEF-B2B9DE4FC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Основные задачи педагогического наставничества: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691AD4-7F77-4043-853B-611E22146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43735"/>
          </a:xfrm>
        </p:spPr>
        <p:txBody>
          <a:bodyPr/>
          <a:lstStyle/>
          <a:p>
            <a:r>
              <a:rPr lang="ru-RU" dirty="0"/>
              <a:t>ускорение процесса обучения основным навыкам ведения профессиональной деятельности;</a:t>
            </a:r>
          </a:p>
          <a:p>
            <a:r>
              <a:rPr lang="ru-RU" dirty="0"/>
              <a:t>адаптация к корпоративной культуре, усвоение традиций и правил поведения в данном учреждении;</a:t>
            </a:r>
          </a:p>
          <a:p>
            <a:r>
              <a:rPr lang="ru-RU" u="sng" dirty="0"/>
              <a:t>развитие способности самостоятельно и качественно выполнять возложенные задачи по занимаемой должности, сознательно и творчески относиться к выполнению обязанностей</a:t>
            </a:r>
            <a:r>
              <a:rPr lang="ru-RU" dirty="0"/>
              <a:t>;</a:t>
            </a:r>
          </a:p>
          <a:p>
            <a:r>
              <a:rPr lang="ru-RU" dirty="0"/>
              <a:t>привитие начинающим педагогическим работникам интереса к педагогической деятельности и закрепление их в ОО.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71424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</TotalTime>
  <Words>511</Words>
  <Application>Microsoft Office PowerPoint</Application>
  <PresentationFormat>Экран (4:3)</PresentationFormat>
  <Paragraphs>56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Verdana</vt:lpstr>
      <vt:lpstr>Wingdings 2</vt:lpstr>
      <vt:lpstr>Аспект</vt:lpstr>
      <vt:lpstr>Тема Office</vt:lpstr>
      <vt:lpstr>    </vt:lpstr>
      <vt:lpstr>Из прежнего опыта работы</vt:lpstr>
      <vt:lpstr>Корпоративное обучение</vt:lpstr>
      <vt:lpstr>В каких случаях нужен наставник?</vt:lpstr>
      <vt:lpstr>Положительные стороны наставничества</vt:lpstr>
      <vt:lpstr>Показатели эффективности работы наставника</vt:lpstr>
      <vt:lpstr>Критерии к отбору наставника</vt:lpstr>
      <vt:lpstr>Как подбирается наставник?</vt:lpstr>
      <vt:lpstr>Основные задачи педагогического наставничества:</vt:lpstr>
      <vt:lpstr>Тематика наставничества (примеры)</vt:lpstr>
      <vt:lpstr>Документы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</dc:title>
  <dc:creator>Любовь Вакуленко</dc:creator>
  <cp:lastModifiedBy>Любовь Вакуленко</cp:lastModifiedBy>
  <cp:revision>21</cp:revision>
  <dcterms:created xsi:type="dcterms:W3CDTF">2019-12-30T10:08:38Z</dcterms:created>
  <dcterms:modified xsi:type="dcterms:W3CDTF">2021-03-14T10:33:13Z</dcterms:modified>
</cp:coreProperties>
</file>