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4" r:id="rId3"/>
    <p:sldId id="313" r:id="rId4"/>
    <p:sldId id="312" r:id="rId5"/>
    <p:sldId id="257" r:id="rId6"/>
    <p:sldId id="306" r:id="rId7"/>
    <p:sldId id="261" r:id="rId8"/>
    <p:sldId id="315" r:id="rId9"/>
    <p:sldId id="30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0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8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6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8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3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1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2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6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5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5A7D-5041-47F3-8F9B-1CF41B590A2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5120-4DFA-483C-9E54-9683999E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2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0FF1E9-8AF9-4E80-B669-32C52B5D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01052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30CE4-3947-49EC-BC59-617BF387E87A}"/>
              </a:ext>
            </a:extLst>
          </p:cNvPr>
          <p:cNvSpPr txBox="1"/>
          <p:nvPr/>
        </p:nvSpPr>
        <p:spPr>
          <a:xfrm>
            <a:off x="2305878" y="993913"/>
            <a:ext cx="881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C51990-F6F5-4790-BDD7-2A9A76D9A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81" y="219963"/>
            <a:ext cx="1292464" cy="1396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AA7E3-9F60-4C87-A3C6-BB160006B4B9}"/>
              </a:ext>
            </a:extLst>
          </p:cNvPr>
          <p:cNvSpPr txBox="1"/>
          <p:nvPr/>
        </p:nvSpPr>
        <p:spPr>
          <a:xfrm>
            <a:off x="3008243" y="689113"/>
            <a:ext cx="881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«Колледж судостроения и прикладных технологий» -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D0B9E-E8A6-48CB-AF57-77BB1962C309}"/>
              </a:ext>
            </a:extLst>
          </p:cNvPr>
          <p:cNvSpPr txBox="1"/>
          <p:nvPr/>
        </p:nvSpPr>
        <p:spPr>
          <a:xfrm>
            <a:off x="3750366" y="2014330"/>
            <a:ext cx="6559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программ наставничества в рамках деятельности РЦ СПб ГБПОУ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КСиПТ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9345" y="4248045"/>
            <a:ext cx="8961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lang="en-US" sz="1400" dirty="0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М.А., зам директора по УМР СПб ГБПОУ «Колледж судостроения и прикладных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19365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FF1E9-8AF9-4E80-B669-32C52B5D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21"/>
            <a:ext cx="12143139" cy="6830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7240" y="559813"/>
            <a:ext cx="6320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Чем интересно наставничество?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0073" y="1434284"/>
            <a:ext cx="92825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наставничества позволяет получать опыт, знания, формировать навыки, компетенции и ценности быстрее, чем другие способы передачи (учебные пособия, урочная система, самостоятельная и проектная работа, формализованное общение), а скорость и продуктивность усвоения нового делают наставничество способным ответить на вызовы современного мира.</a:t>
            </a:r>
            <a:endParaRPr lang="ru-RU" sz="2800" dirty="0"/>
          </a:p>
        </p:txBody>
      </p:sp>
      <p:pic>
        <p:nvPicPr>
          <p:cNvPr id="7170" name="Picture 2" descr="Презентация бизнес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7220" r="10953" b="8762"/>
          <a:stretch/>
        </p:blipFill>
        <p:spPr bwMode="auto">
          <a:xfrm>
            <a:off x="4525817" y="4461164"/>
            <a:ext cx="3500583" cy="21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8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0FF1E9-8AF9-4E80-B669-32C52B5D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30CE4-3947-49EC-BC59-617BF387E87A}"/>
              </a:ext>
            </a:extLst>
          </p:cNvPr>
          <p:cNvSpPr txBox="1"/>
          <p:nvPr/>
        </p:nvSpPr>
        <p:spPr>
          <a:xfrm>
            <a:off x="2305878" y="993913"/>
            <a:ext cx="881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EE8BC-831E-4033-A65B-C30A902E9941}"/>
              </a:ext>
            </a:extLst>
          </p:cNvPr>
          <p:cNvSpPr txBox="1"/>
          <p:nvPr/>
        </p:nvSpPr>
        <p:spPr>
          <a:xfrm>
            <a:off x="3027921" y="305432"/>
            <a:ext cx="756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ИОП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926036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1642172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2318844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2982704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3673413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4374549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5047521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9">
            <a:extLst>
              <a:ext uri="{FF2B5EF4-FFF2-40B4-BE49-F238E27FC236}">
                <a16:creationId xmlns:a16="http://schemas.microsoft.com/office/drawing/2014/main" id="{1A0CE09A-8AAA-4076-9523-D9180C9DFFE9}"/>
              </a:ext>
            </a:extLst>
          </p:cNvPr>
          <p:cNvSpPr/>
          <p:nvPr/>
        </p:nvSpPr>
        <p:spPr>
          <a:xfrm>
            <a:off x="4845878" y="5720493"/>
            <a:ext cx="5114754" cy="555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</a:p>
        </p:txBody>
      </p:sp>
      <p:pic>
        <p:nvPicPr>
          <p:cNvPr id="6146" name="Picture 2" descr="Картинки на белом фоне для презентации (226 фото)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5303" r="14701" b="6213"/>
          <a:stretch/>
        </p:blipFill>
        <p:spPr bwMode="auto">
          <a:xfrm>
            <a:off x="2085008" y="949547"/>
            <a:ext cx="2540000" cy="26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3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1B9A9E-0524-4C6D-A4D9-B3677B8E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" y="4530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6DAD3B-98FC-4496-939D-B559634A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759" y="148841"/>
            <a:ext cx="8875643" cy="7878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ИОП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450BC29-1A5B-4163-A5CA-4621D7C37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851853"/>
              </p:ext>
            </p:extLst>
          </p:nvPr>
        </p:nvGraphicFramePr>
        <p:xfrm>
          <a:off x="3260436" y="936655"/>
          <a:ext cx="8679552" cy="352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134">
                  <a:extLst>
                    <a:ext uri="{9D8B030D-6E8A-4147-A177-3AD203B41FA5}">
                      <a16:colId xmlns:a16="http://schemas.microsoft.com/office/drawing/2014/main" val="1595766929"/>
                    </a:ext>
                  </a:extLst>
                </a:gridCol>
                <a:gridCol w="8205418">
                  <a:extLst>
                    <a:ext uri="{9D8B030D-6E8A-4147-A177-3AD203B41FA5}">
                      <a16:colId xmlns:a16="http://schemas.microsoft.com/office/drawing/2014/main" val="609018972"/>
                    </a:ext>
                  </a:extLst>
                </a:gridCol>
              </a:tblGrid>
              <a:tr h="54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организационно-педагогических условий внедрения и развития системы наставничества в образовательном учреждении и на предприятии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61862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методических рекомендаций по формированию организационной модели внедрения наставничества в профессиональном образовательном учреждении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94954"/>
                  </a:ext>
                </a:extLst>
              </a:tr>
              <a:tr h="543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организационно-методической модели взаимодействия ПОО и работодателей при внедрении наставничества в практику подготовки кадров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08007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квалификации производственного и педагогического персонала с целью обеспечения качества подготовки молодых специалистов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05892"/>
                  </a:ext>
                </a:extLst>
              </a:tr>
              <a:tr h="963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6341" marR="663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критериально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-оценочного аппарата для оценки эффективности системы наставничества для подготовки кадров в условиях развития практико-ориентированного профессионального образования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81915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084E4C-2A8A-4968-8FB8-6254FEC2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68" y="82467"/>
            <a:ext cx="2417421" cy="2211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19173"/>
              </p:ext>
            </p:extLst>
          </p:nvPr>
        </p:nvGraphicFramePr>
        <p:xfrm>
          <a:off x="3260436" y="4569425"/>
          <a:ext cx="8679552" cy="890016"/>
        </p:xfrm>
        <a:graphic>
          <a:graphicData uri="http://schemas.openxmlformats.org/drawingml/2006/table">
            <a:tbl>
              <a:tblPr firstRow="1" firstCol="1" bandRow="1"/>
              <a:tblGrid>
                <a:gridCol w="47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417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94" marR="66294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Экстраполяция полученных результатов реализации инновационной образовательной программы в массовую практику профессионального образования города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94" marR="66294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08296"/>
              </p:ext>
            </p:extLst>
          </p:nvPr>
        </p:nvGraphicFramePr>
        <p:xfrm>
          <a:off x="3285804" y="5487149"/>
          <a:ext cx="8679552" cy="596519"/>
        </p:xfrm>
        <a:graphic>
          <a:graphicData uri="http://schemas.openxmlformats.org/drawingml/2006/table">
            <a:tbl>
              <a:tblPr firstRow="1" firstCol="1" bandRow="1"/>
              <a:tblGrid>
                <a:gridCol w="47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141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94" marR="66294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форм сетевого взаимодействия ОУ и предприятий для внедрения системы наставничества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94" marR="66294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42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4945" y="8752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«Делайте то, во что верите, и верьте в то, что делаете.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Все остальное — пустая трата энергии и времени».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Нисаргадатта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Махарадж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0"/>
            <a:ext cx="10635342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нужно НАСТАВНИЧЕСТВО?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" y="1961367"/>
            <a:ext cx="11272527" cy="4806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6F9D0-F818-4FC6-A09C-B9A2C7209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11290-6946-4687-9C3A-A021CF882FBB}"/>
              </a:ext>
            </a:extLst>
          </p:cNvPr>
          <p:cNvSpPr txBox="1"/>
          <p:nvPr/>
        </p:nvSpPr>
        <p:spPr>
          <a:xfrm>
            <a:off x="1616365" y="293604"/>
            <a:ext cx="9931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РЦ на первом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2C16321-8552-4B60-9509-3FCE8E8FD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02917"/>
              </p:ext>
            </p:extLst>
          </p:nvPr>
        </p:nvGraphicFramePr>
        <p:xfrm>
          <a:off x="3519055" y="993195"/>
          <a:ext cx="8201890" cy="360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008">
                  <a:extLst>
                    <a:ext uri="{9D8B030D-6E8A-4147-A177-3AD203B41FA5}">
                      <a16:colId xmlns:a16="http://schemas.microsoft.com/office/drawing/2014/main" val="3057522369"/>
                    </a:ext>
                  </a:extLst>
                </a:gridCol>
                <a:gridCol w="7574882">
                  <a:extLst>
                    <a:ext uri="{9D8B030D-6E8A-4147-A177-3AD203B41FA5}">
                      <a16:colId xmlns:a16="http://schemas.microsoft.com/office/drawing/2014/main" val="147914030"/>
                    </a:ext>
                  </a:extLst>
                </a:gridCol>
              </a:tblGrid>
              <a:tr h="607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анализ существующих практик наставничества на предприятиях и в образовательных организациях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65434"/>
                  </a:ext>
                </a:extLst>
              </a:tr>
              <a:tr h="1237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разработана нормативная документация, обеспечивающая внедрение наставничества в колледже и на предприятии в практику подготовки кадров, включая разработку механизмов морального и материального стимулирования наставников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3590"/>
                  </a:ext>
                </a:extLst>
              </a:tr>
              <a:tr h="607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методики выявления профессионально-важных качеств и умений наставников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68283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 проект модели внедрения наставничества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343"/>
                  </a:ext>
                </a:extLst>
              </a:tr>
              <a:tr h="75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критерии оценки эффективности деятельности наставников и системы наставничества в целом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6996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57276"/>
              </p:ext>
            </p:extLst>
          </p:nvPr>
        </p:nvGraphicFramePr>
        <p:xfrm>
          <a:off x="3516745" y="4584137"/>
          <a:ext cx="8204200" cy="729672"/>
        </p:xfrm>
        <a:graphic>
          <a:graphicData uri="http://schemas.openxmlformats.org/drawingml/2006/table">
            <a:tbl>
              <a:tblPr firstRow="1" firstCol="1" bandRow="1"/>
              <a:tblGrid>
                <a:gridCol w="62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7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начата организация сетевого взаимодействия между колледжем и судостроительными предприятиями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32408"/>
              </p:ext>
            </p:extLst>
          </p:nvPr>
        </p:nvGraphicFramePr>
        <p:xfrm>
          <a:off x="3516745" y="5293267"/>
          <a:ext cx="8204200" cy="1314069"/>
        </p:xfrm>
        <a:graphic>
          <a:graphicData uri="http://schemas.openxmlformats.org/drawingml/2006/table">
            <a:tbl>
              <a:tblPr firstRow="1" firstCol="1" bandRow="1"/>
              <a:tblGrid>
                <a:gridCol w="634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15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диссеминация опыта: проведен городской семинар «Создание системы наставничества в ОУ и на предприятии» и были опубликованы 13 статей педагогических работников колледжа, участвующих в реализации ИОП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человек с вопросительным знаком, вопросительный знак, маленькие пластиковые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17" y="1001490"/>
            <a:ext cx="1843186" cy="20061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9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9764" y="96982"/>
            <a:ext cx="10635342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ОСНОВА НАСТАВНИЧЕСТВА?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32" t="26231" r="20185" b="13353"/>
          <a:stretch/>
        </p:blipFill>
        <p:spPr>
          <a:xfrm>
            <a:off x="1911927" y="1018689"/>
            <a:ext cx="8539960" cy="55483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9535DD-5EAF-4510-965E-DF0CCA28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E4D1C-C77E-4AC1-AF60-36BB72F54D03}"/>
              </a:ext>
            </a:extLst>
          </p:cNvPr>
          <p:cNvSpPr txBox="1"/>
          <p:nvPr/>
        </p:nvSpPr>
        <p:spPr>
          <a:xfrm>
            <a:off x="1911927" y="357319"/>
            <a:ext cx="1002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РЦ на втором этапе: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2C16321-8552-4B60-9509-3FCE8E8FD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56230"/>
              </p:ext>
            </p:extLst>
          </p:nvPr>
        </p:nvGraphicFramePr>
        <p:xfrm>
          <a:off x="3978463" y="1166862"/>
          <a:ext cx="7961745" cy="4890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651">
                  <a:extLst>
                    <a:ext uri="{9D8B030D-6E8A-4147-A177-3AD203B41FA5}">
                      <a16:colId xmlns:a16="http://schemas.microsoft.com/office/drawing/2014/main" val="3057522369"/>
                    </a:ext>
                  </a:extLst>
                </a:gridCol>
                <a:gridCol w="7353094">
                  <a:extLst>
                    <a:ext uri="{9D8B030D-6E8A-4147-A177-3AD203B41FA5}">
                      <a16:colId xmlns:a16="http://schemas.microsoft.com/office/drawing/2014/main" val="147914030"/>
                    </a:ext>
                  </a:extLst>
                </a:gridCol>
              </a:tblGrid>
              <a:tr h="323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была начата апробация моделей внедрения наставничества в колледже и на предприятии в практику подготовки кадров по программам СПО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65434"/>
                  </a:ext>
                </a:extLst>
              </a:tr>
              <a:tr h="323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результатам апробации проводились корректировки всех разработанных документов: модели внедрения наставничества, критериев оценки деятельности наставников, нормативной документации и др. документов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3590"/>
                  </a:ext>
                </a:extLst>
              </a:tr>
              <a:tr h="323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и реализованы дополнительные профессиональные образовательные программы для наставников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68283"/>
                  </a:ext>
                </a:extLst>
              </a:tr>
              <a:tr h="323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анкетирование наставников и наставляемых, составлены аналитические справки по результатам анкетирования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343"/>
                  </a:ext>
                </a:extLst>
              </a:tr>
              <a:tr h="1001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диссеминация опыта: проведены мастер-класс «Подготовка наставников на производстве и повышение квалификации педагогов СПО» и семинар «Наставничество на производстве – технология формирования компетенций выпускника», а также на различных электронных ресурсах размещены 6 статей по тематике деятельности РЦ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69964"/>
                  </a:ext>
                </a:extLst>
              </a:tr>
            </a:tbl>
          </a:graphicData>
        </a:graphic>
      </p:graphicFrame>
      <p:pic>
        <p:nvPicPr>
          <p:cNvPr id="5122" name="Picture 2" descr="Teamwork Clipart - Bridging The Gap Png, Transparent P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77" y="1003650"/>
            <a:ext cx="2013765" cy="20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9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635342" cy="71256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НАСТАВНИЧЕСТВО?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712561"/>
            <a:ext cx="11916228" cy="5601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это форма индивидуальной поддержки для передачи ученику знаний и навыков от наставника.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Это способ «починить» мозги с помощью действенных инструментов. Гарантия успеха – наверное, самый вредный «стоп-сигнал» на старте перемен. </a:t>
            </a:r>
          </a:p>
          <a:p>
            <a:r>
              <a:rPr lang="ru-RU" sz="2400" dirty="0"/>
              <a:t>Наставничество не предоставляет гарантий. </a:t>
            </a:r>
          </a:p>
          <a:p>
            <a:r>
              <a:rPr lang="ru-RU" sz="2400" dirty="0"/>
              <a:t>Оно предоставляет возможности для осуществления «прыжка с высокой скалы без парашюта» – по сути шага в неизвестность, но с твердым убеждением в собственном успехе. </a:t>
            </a:r>
          </a:p>
          <a:p>
            <a:r>
              <a:rPr lang="ru-RU" sz="2400" b="1" dirty="0"/>
              <a:t>процесс целенаправленного формирования личности, ее интеллекта, физических сил, духовности, подготовки ее к</a:t>
            </a:r>
            <a:r>
              <a:rPr lang="ru-RU" sz="2400" dirty="0"/>
              <a:t> </a:t>
            </a:r>
            <a:r>
              <a:rPr lang="ru-RU" sz="2400" b="1" dirty="0"/>
              <a:t>жизни в целом, к активному участию в трудовой деятельности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Цель наставничества </a:t>
            </a:r>
            <a:r>
              <a:rPr lang="ru-RU" sz="2400" dirty="0"/>
              <a:t>– помочь ученику правильно расставить приоритеты, найти то самое «свое дело», для выполнения которого уже не нужна дополнительная мотивация.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4BEEC-769E-41BE-8451-B28EF712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7BF33-BD73-4DA1-8495-099A022EB9CD}"/>
              </a:ext>
            </a:extLst>
          </p:cNvPr>
          <p:cNvSpPr txBox="1"/>
          <p:nvPr/>
        </p:nvSpPr>
        <p:spPr>
          <a:xfrm>
            <a:off x="1683027" y="410817"/>
            <a:ext cx="98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РЦ на заключительном этапе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DD1C480-3C32-40D1-9A14-CF585167C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60658"/>
              </p:ext>
            </p:extLst>
          </p:nvPr>
        </p:nvGraphicFramePr>
        <p:xfrm>
          <a:off x="3328018" y="1125903"/>
          <a:ext cx="8388970" cy="5208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312">
                  <a:extLst>
                    <a:ext uri="{9D8B030D-6E8A-4147-A177-3AD203B41FA5}">
                      <a16:colId xmlns:a16="http://schemas.microsoft.com/office/drawing/2014/main" val="421917448"/>
                    </a:ext>
                  </a:extLst>
                </a:gridCol>
                <a:gridCol w="7747658">
                  <a:extLst>
                    <a:ext uri="{9D8B030D-6E8A-4147-A177-3AD203B41FA5}">
                      <a16:colId xmlns:a16="http://schemas.microsoft.com/office/drawing/2014/main" val="1409933858"/>
                    </a:ext>
                  </a:extLst>
                </a:gridCol>
              </a:tblGrid>
              <a:tr h="81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формированию организационной модели внедрения наставничества в профессиональном образовательном учреждении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11239"/>
                  </a:ext>
                </a:extLst>
              </a:tr>
              <a:tr h="541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Комплект нормативно-правового обеспечения для внедрения наставничества в профессиональном образовательном учреждении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32577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Модель внедрения наставничества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68883"/>
                  </a:ext>
                </a:extLst>
              </a:tr>
              <a:tr h="541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УМК для проведения практического обучения в условиях применения наставничества, фонды оценочных средств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67925"/>
                  </a:ext>
                </a:extLst>
              </a:tr>
              <a:tr h="541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оценки эффективности деятельности наставников и системы наставничества в целом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74723"/>
                  </a:ext>
                </a:extLst>
              </a:tr>
              <a:tr h="81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профессиональная программа (повышения квалификации) «Наставничество как процесс сопровождения молодого сотрудника от ученика до профессионала»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150934"/>
                  </a:ext>
                </a:extLst>
              </a:tr>
              <a:tr h="1393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целях развития форм сетевого взаимодействия колледжа и предприятий для внедрения системы наставничества в 2021-2022 году были заключены договора с предприятиями АО «Балтийский завод», «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Армалит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«Арсенал» и «КМЗ»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49465"/>
                  </a:ext>
                </a:extLst>
              </a:tr>
            </a:tbl>
          </a:graphicData>
        </a:graphic>
      </p:graphicFrame>
      <p:pic>
        <p:nvPicPr>
          <p:cNvPr id="3076" name="Picture 4" descr="Картинки на белом фоне для презентации (226 фото)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070" r="5043" b="5087"/>
          <a:stretch/>
        </p:blipFill>
        <p:spPr bwMode="auto">
          <a:xfrm>
            <a:off x="1708727" y="1099127"/>
            <a:ext cx="1533237" cy="18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5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44BEEC-769E-41BE-8451-B28EF712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44"/>
            <a:ext cx="12192000" cy="6858000"/>
          </a:xfrm>
          <a:prstGeom prst="rect">
            <a:avLst/>
          </a:prstGeom>
        </p:spPr>
      </p:pic>
      <p:pic>
        <p:nvPicPr>
          <p:cNvPr id="4098" name="Picture 2" descr="В центре занятости населения Октябрьского района проходят занятия по социал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5" y="123320"/>
            <a:ext cx="2443442" cy="2136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6982" y="850266"/>
            <a:ext cx="72690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Диссеминация опыта по внедрению наставничества на заключительном этапе: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Вебинар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«Карьера на производстве: как настроить поток рабочих кадров из колледжа на предприятие».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Семинар «Наставничество на производстве: «забытое старое» и «желаемое новое» — о реализации наставничества на судостроительных предприятиях города».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</a:rPr>
              <a:t>3. Обобщающий семинар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Современное наставничество: новые черты традиционной практики в организациях XXI века».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Опубликованы 6 статей в сборнике материалов всероссийской конференции «Система СПО в современных условиях</a:t>
            </a:r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</a:rPr>
              <a:t>» и 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академическом вестнике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766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5691" y="0"/>
            <a:ext cx="10635342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ОСНОВА НАСТАВНИЧЕСТВА?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27" t="22443" r="19972" b="6913"/>
          <a:stretch/>
        </p:blipFill>
        <p:spPr>
          <a:xfrm>
            <a:off x="1565565" y="809543"/>
            <a:ext cx="8478982" cy="58567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28D7E-4BA6-4E68-852B-587CC9EB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6DA18-3170-4DF2-93DC-498B56B5A0B7}"/>
              </a:ext>
            </a:extLst>
          </p:cNvPr>
          <p:cNvSpPr txBox="1"/>
          <p:nvPr/>
        </p:nvSpPr>
        <p:spPr>
          <a:xfrm>
            <a:off x="2372139" y="1920701"/>
            <a:ext cx="8044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77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843</Words>
  <Application>Microsoft Office PowerPoint</Application>
  <PresentationFormat>Широкоэкранный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Задачи ИОП</vt:lpstr>
      <vt:lpstr>Презентация PowerPoint</vt:lpstr>
      <vt:lpstr>Презентация PowerPoint</vt:lpstr>
      <vt:lpstr>ЧТО ТАКОЕ НАСТАВНИЧЕСТВО?</vt:lpstr>
      <vt:lpstr>Презентация PowerPoint</vt:lpstr>
      <vt:lpstr>Презентация PowerPoint</vt:lpstr>
    </vt:vector>
  </TitlesOfParts>
  <Company>ГАУ ДПО 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44</cp:revision>
  <dcterms:created xsi:type="dcterms:W3CDTF">2021-02-16T13:19:23Z</dcterms:created>
  <dcterms:modified xsi:type="dcterms:W3CDTF">2022-05-25T09:28:07Z</dcterms:modified>
</cp:coreProperties>
</file>